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2530B-EF62-4EDC-9486-008E03F42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6FEFCD-02C0-4137-B922-BEC49FF2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881FF-7D99-4F4B-A0D4-0C7FDA1B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E6E9E-A226-46B4-BBEB-F99CD9CA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7CA66-589D-4404-9C1E-441B66B5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3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636C7-A739-450D-A980-6F7F4E2E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D122A-70FF-4A6E-AEB5-D48053F8D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394F1-82BC-4CF9-AC39-0805AA9A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185BF-7545-4999-A1F0-EAB0E466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69A7A-0938-48B0-9788-7EF6EF8F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7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01B97C-DFD8-425A-8564-7E167C248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DAAA3-77DA-4CD8-9300-F73508E30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45D49-E978-4BEA-91B3-FA135D8E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26D3B-B479-4B35-8051-2B553B79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33F82-3BD7-4A96-BABC-D88CDAD2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0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8EE51-5257-42D2-B837-10C8D0A3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4C38D-C389-4464-ABF2-0AB4528A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5CD78-4F91-482B-A7C9-279B6E7B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0773D-1C96-4D36-9C32-CB3B9DAA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D7CA51-38E3-455F-9009-B54CA825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0F65F-C992-478B-9759-E9412066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DC0C3-BFC6-4761-A3C6-87D4978C1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B1C8F-F9C7-4E3C-B812-2EDDF91A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85B40-7BDE-4F47-93B1-FD09FD4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3F949-152C-4837-AC62-290B2714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0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1B486-E955-4F7E-B8D1-B2A83E94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276D1-82CA-40D9-9FB2-453003A4C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951967-AC27-4B65-9B37-4B8A56E04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30CEB-0D34-4D65-A6B2-90818AB4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89AA5-3B85-436D-9B0A-E0E4BE70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0AAE68-645A-4CC2-97BA-4875ADE5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9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DD6D5-B115-4F5D-B913-75AC5080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4E639-4C66-4330-B8B5-E0A2BD5D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2C25B8-8B86-4AC5-B8C9-9CD7BDDD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B639D6-343B-4FF9-8DA3-22E6D900F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CB20DA-413E-407E-BF61-D475AD015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CB888C-7DE9-40DB-BC1F-D5F2087E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8904BC-0FC9-4A68-81B6-34B7A3D6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7112BF-7818-4130-87F6-1EC19606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B278F-BF60-4F1A-A85F-837EC664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1B86F5-B27B-481C-9E64-3596AD41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A86EA2-6868-432B-99B0-FC1C5DF1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C0B88A-3E97-48F8-B280-D7C47EDB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A84485-8965-4AC8-8D19-267FC193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C329F1-4027-4F27-81A9-7B0A5A3B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2A267A-ABE9-45BF-8334-8814FAC3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39CA2-510F-4D38-A885-9C2819FB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6878A-9DD5-4AB8-809C-A5105426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E7E51D-A1CF-4C5F-9FE4-12663251B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2B24A-1C7B-45A3-9F41-AFF61BAA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752C13-9076-4020-8B03-8938FDF3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3DB2C-20C0-471E-98ED-F02D516D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B3D8C-BAC3-49E4-AA46-59E9030D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574AE7-1610-434F-8F64-08BC08BE9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E7B06-8D37-4CD2-96F8-E7FE4ADA7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0705D-0B47-42CC-A218-F174FA2C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91E6B1-96DA-4DFF-BED1-6152F795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39DD6-3C92-4D16-9191-1AC229E7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B4BDE-E059-4FA5-9947-E80CEF60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5FEC58-F57C-469C-B92A-8B6199EC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4E96C-47F3-4769-A45A-3A800ABD2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A31-31C0-4325-A489-6B571163FBF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C9763-9952-4033-91DB-B1A9689EC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2CED5-4552-4885-915E-D464D1214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3E27-5C60-4C1E-98B6-82BAAB390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5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707E4-E2BE-4786-B6C3-D4989238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625"/>
            <a:ext cx="12192001" cy="69046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5B8D8C-213B-4F3C-A0B5-D2CDBDE2231C}"/>
              </a:ext>
            </a:extLst>
          </p:cNvPr>
          <p:cNvSpPr/>
          <p:nvPr/>
        </p:nvSpPr>
        <p:spPr>
          <a:xfrm>
            <a:off x="2472613" y="548774"/>
            <a:ext cx="7931019" cy="262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ФОП ДО:</a:t>
            </a:r>
            <a:endParaRPr lang="ru-RU" sz="3600" dirty="0">
              <a:solidFill>
                <a:srgbClr val="002060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9250" indent="-34925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Федеральная образовательная программа</a:t>
            </a:r>
            <a:endParaRPr lang="ru-RU" sz="3600" dirty="0">
              <a:solidFill>
                <a:srgbClr val="002060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9250" indent="-34925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дошкольного образования</a:t>
            </a:r>
            <a:endParaRPr lang="ru-RU" sz="3600" dirty="0">
              <a:solidFill>
                <a:srgbClr val="002060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BDE926B1-0216-4023-97F5-A4C74016D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59020" y="3405687"/>
            <a:ext cx="6363477" cy="32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5638DD-0504-42AA-90E6-966D1910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59F994-2A69-45EC-BB11-DE10EF9A9012}"/>
              </a:ext>
            </a:extLst>
          </p:cNvPr>
          <p:cNvSpPr/>
          <p:nvPr/>
        </p:nvSpPr>
        <p:spPr>
          <a:xfrm>
            <a:off x="4436425" y="297287"/>
            <a:ext cx="36849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Организационный раздел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7A08B-699D-47A1-B8A5-FDB42DD5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18" y="823912"/>
            <a:ext cx="86487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3E368-D2E9-4B70-A6CB-27F97F197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377C93-BF36-41C4-9B55-4BC6F57C870F}"/>
              </a:ext>
            </a:extLst>
          </p:cNvPr>
          <p:cNvSpPr/>
          <p:nvPr/>
        </p:nvSpPr>
        <p:spPr>
          <a:xfrm>
            <a:off x="3432048" y="8459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-Bold"/>
              </a:rPr>
              <a:t>Спасибо</a:t>
            </a:r>
            <a:br>
              <a:rPr lang="ru-RU" b="1" dirty="0">
                <a:solidFill>
                  <a:srgbClr val="FF0000"/>
                </a:solidFill>
                <a:latin typeface="Georgia-Bold"/>
              </a:rPr>
            </a:br>
            <a:r>
              <a:rPr lang="ru-RU" b="1" dirty="0">
                <a:solidFill>
                  <a:srgbClr val="FF0000"/>
                </a:solidFill>
                <a:latin typeface="Georgia-Bold"/>
              </a:rPr>
              <a:t>за внимание!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16892-CF0C-432E-BB12-CDEE26123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85" y="2269573"/>
            <a:ext cx="67532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8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E9C69-4A9B-489C-8281-8999D2E42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625"/>
            <a:ext cx="12192001" cy="69046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91A1E9-39C2-4261-A203-6F0E954FBA59}"/>
              </a:ext>
            </a:extLst>
          </p:cNvPr>
          <p:cNvSpPr/>
          <p:nvPr/>
        </p:nvSpPr>
        <p:spPr>
          <a:xfrm>
            <a:off x="3143277" y="252127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Уважаемые родители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1B838-580B-40F7-861B-1C2E52C24504}"/>
              </a:ext>
            </a:extLst>
          </p:cNvPr>
          <p:cNvSpPr txBox="1"/>
          <p:nvPr/>
        </p:nvSpPr>
        <p:spPr>
          <a:xfrm>
            <a:off x="2130496" y="1016264"/>
            <a:ext cx="901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  С </a:t>
            </a:r>
            <a:r>
              <a:rPr lang="ru-RU" sz="2400" b="1" dirty="0">
                <a:solidFill>
                  <a:srgbClr val="FF0000"/>
                </a:solidFill>
              </a:rPr>
              <a:t>1 сентября 2023 года </a:t>
            </a:r>
            <a:r>
              <a:rPr lang="ru-RU" sz="2400" dirty="0"/>
              <a:t>все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дошкольные учреждения страны начали работать по новой федеральной образовательной программе дошкольного образования (ФОП ДО).</a:t>
            </a:r>
          </a:p>
          <a:p>
            <a:pPr algn="just"/>
            <a:r>
              <a:rPr lang="ru-RU" sz="2400" b="1" dirty="0"/>
              <a:t>      ФЕДЕРАЛЬНАЯ ОБРАЗОВАТЕЛЬНАЯ ПРОГРАММА</a:t>
            </a:r>
            <a:br>
              <a:rPr lang="ru-RU" sz="2400" b="1" dirty="0"/>
            </a:br>
            <a:r>
              <a:rPr lang="ru-RU" sz="2400" b="1" dirty="0"/>
              <a:t>ДОШКОЛЬНОГО ОБРАЗОВАНИЯ</a:t>
            </a:r>
            <a:br>
              <a:rPr lang="ru-RU" sz="2400" b="1" dirty="0"/>
            </a:br>
            <a:r>
              <a:rPr lang="ru-RU" sz="2400" dirty="0"/>
              <a:t>– это </a:t>
            </a:r>
            <a:r>
              <a:rPr lang="ru-RU" sz="2400" b="1" dirty="0">
                <a:solidFill>
                  <a:srgbClr val="FF0000"/>
                </a:solidFill>
              </a:rPr>
              <a:t>обязательный для всех детских садов документ</a:t>
            </a:r>
            <a:br>
              <a:rPr lang="ru-RU" sz="2400" b="1" dirty="0"/>
            </a:br>
            <a:r>
              <a:rPr lang="ru-RU" sz="2400" dirty="0"/>
              <a:t>утвержден Приказом </a:t>
            </a:r>
            <a:r>
              <a:rPr lang="ru-RU" sz="2400" dirty="0" err="1"/>
              <a:t>Минпросвещения</a:t>
            </a:r>
            <a:r>
              <a:rPr lang="ru-RU" sz="2400" dirty="0"/>
              <a:t> от 25.11 2022г. № 1028. </a:t>
            </a:r>
            <a:br>
              <a:rPr lang="ru-RU" sz="2400" dirty="0"/>
            </a:br>
            <a:r>
              <a:rPr lang="ru-RU" sz="2400" dirty="0"/>
              <a:t>       </a:t>
            </a:r>
            <a:r>
              <a:rPr lang="ru-RU" sz="2400" b="1" dirty="0">
                <a:solidFill>
                  <a:srgbClr val="002060"/>
                </a:solidFill>
              </a:rPr>
              <a:t>ФОП ДО </a:t>
            </a:r>
            <a:r>
              <a:rPr lang="ru-RU" sz="2400" dirty="0">
                <a:solidFill>
                  <a:srgbClr val="073C65"/>
                </a:solidFill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</a:t>
            </a:r>
            <a:br>
              <a:rPr lang="ru-RU" sz="2400" dirty="0">
                <a:solidFill>
                  <a:srgbClr val="073C65"/>
                </a:solidFill>
              </a:rPr>
            </a:br>
            <a:r>
              <a:rPr lang="ru-RU" sz="2400" dirty="0">
                <a:solidFill>
                  <a:srgbClr val="073C65"/>
                </a:solidFill>
              </a:rPr>
              <a:t>воспитания и обучения в едином образовательном процессе.</a:t>
            </a:r>
            <a:endParaRPr lang="ru-RU" sz="2400" dirty="0"/>
          </a:p>
          <a:p>
            <a:pPr algn="just"/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65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F10E62-47C2-45BD-91CD-67F810E9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625"/>
            <a:ext cx="12192001" cy="69046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5AA2F8-ABAB-4A53-BDD9-207850CAD0AC}"/>
              </a:ext>
            </a:extLst>
          </p:cNvPr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72C1E9-80DC-4EAA-BC57-582A2890F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806" b="29783"/>
          <a:stretch/>
        </p:blipFill>
        <p:spPr>
          <a:xfrm>
            <a:off x="1763485" y="342273"/>
            <a:ext cx="3424335" cy="27173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76C8B-74D6-48A6-9B28-7C01B894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752" y="165100"/>
            <a:ext cx="3026850" cy="24328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D79522-F9AA-4EBA-BD6B-45070C343955}"/>
              </a:ext>
            </a:extLst>
          </p:cNvPr>
          <p:cNvSpPr/>
          <p:nvPr/>
        </p:nvSpPr>
        <p:spPr>
          <a:xfrm>
            <a:off x="3123324" y="3146850"/>
            <a:ext cx="73684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  <a:t>Мы разрабатываем такую программу, я, наверно, впервые об</a:t>
            </a:r>
            <a:b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  <a:t>этом скажу, помощи родителям, у которых родился ребенок,</a:t>
            </a:r>
            <a:b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  <a:t>именно с точки зрения того, как его воспитывать. Ребенок в</a:t>
            </a:r>
            <a:b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  <a:t>дошкольном детстве должен максимально развиваться, он</a:t>
            </a:r>
            <a:b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  <a:t>должен общаться со сверстниками, играть, у него должны</a:t>
            </a:r>
            <a:b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  <a:t>развиваться основные психологические функции. А в школе</a:t>
            </a:r>
            <a:b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  <a:t>его уже потом научат читать и писать»</a:t>
            </a:r>
            <a:br>
              <a:rPr lang="ru-RU" dirty="0">
                <a:solidFill>
                  <a:srgbClr val="21306A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21306A"/>
              </a:solidFill>
              <a:latin typeface="Georgia" panose="02040502050405020303" pitchFamily="18" charset="0"/>
            </a:endParaRPr>
          </a:p>
          <a:p>
            <a:pPr algn="r"/>
            <a:r>
              <a:rPr lang="ru-RU" b="1" dirty="0">
                <a:solidFill>
                  <a:srgbClr val="21306A"/>
                </a:solidFill>
                <a:latin typeface="Georgia-Bold"/>
              </a:rPr>
              <a:t>Министр просвещения России</a:t>
            </a:r>
            <a:br>
              <a:rPr lang="ru-RU" b="1" dirty="0">
                <a:solidFill>
                  <a:srgbClr val="21306A"/>
                </a:solidFill>
                <a:latin typeface="Georgia-Bold"/>
              </a:rPr>
            </a:br>
            <a:r>
              <a:rPr lang="ru-RU" b="1" dirty="0">
                <a:solidFill>
                  <a:srgbClr val="21306A"/>
                </a:solidFill>
                <a:latin typeface="Georgia-Bold"/>
              </a:rPr>
              <a:t>Кравцов Сергей Сергеевич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05608-6EC8-4CE4-83C5-EB0D9045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A593A1-5F69-48E8-BC71-51836DC09211}"/>
              </a:ext>
            </a:extLst>
          </p:cNvPr>
          <p:cNvSpPr/>
          <p:nvPr/>
        </p:nvSpPr>
        <p:spPr>
          <a:xfrm>
            <a:off x="2202024" y="1464906"/>
            <a:ext cx="9078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Georgia-Bold"/>
              </a:rPr>
              <a:t>Цель ФОП ДО </a:t>
            </a:r>
            <a:r>
              <a:rPr lang="ru-RU" sz="2800" b="1" dirty="0">
                <a:solidFill>
                  <a:srgbClr val="002060"/>
                </a:solidFill>
                <a:latin typeface="Georgia-Bold"/>
              </a:rPr>
              <a:t>– разностороннее</a:t>
            </a:r>
            <a:br>
              <a:rPr lang="ru-RU" sz="2800" b="1" dirty="0">
                <a:solidFill>
                  <a:srgbClr val="002060"/>
                </a:solidFill>
                <a:latin typeface="Georgia-Bold"/>
              </a:rPr>
            </a:br>
            <a:r>
              <a:rPr lang="ru-RU" sz="2800" b="1" dirty="0">
                <a:solidFill>
                  <a:srgbClr val="002060"/>
                </a:solidFill>
                <a:latin typeface="Georgia-Bold"/>
              </a:rPr>
              <a:t>развитие ребенка дошкольного</a:t>
            </a:r>
            <a:br>
              <a:rPr lang="ru-RU" sz="2800" b="1" dirty="0">
                <a:solidFill>
                  <a:srgbClr val="002060"/>
                </a:solidFill>
                <a:latin typeface="Georgia-Bold"/>
              </a:rPr>
            </a:br>
            <a:r>
              <a:rPr lang="ru-RU" sz="2800" b="1" dirty="0">
                <a:solidFill>
                  <a:srgbClr val="002060"/>
                </a:solidFill>
                <a:latin typeface="Georgia-Bold"/>
              </a:rPr>
              <a:t>возраста на основе духовно-нравственных ценностей российского</a:t>
            </a:r>
            <a:br>
              <a:rPr lang="ru-RU" sz="2800" b="1" dirty="0">
                <a:solidFill>
                  <a:srgbClr val="002060"/>
                </a:solidFill>
                <a:latin typeface="Georgia-Bold"/>
              </a:rPr>
            </a:br>
            <a:r>
              <a:rPr lang="ru-RU" sz="2800" b="1" dirty="0">
                <a:solidFill>
                  <a:srgbClr val="002060"/>
                </a:solidFill>
                <a:latin typeface="Georgia-Bold"/>
              </a:rPr>
              <a:t>народа, исторических и национально-культурных традиций.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909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E0E27-567A-4647-AD11-43E0BA7A1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5F3603-D8F8-4D84-B39D-BB2CA7AA2E11}"/>
              </a:ext>
            </a:extLst>
          </p:cNvPr>
          <p:cNvSpPr/>
          <p:nvPr/>
        </p:nvSpPr>
        <p:spPr>
          <a:xfrm>
            <a:off x="2600129" y="808473"/>
            <a:ext cx="883920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Georgia-Bold"/>
              </a:rPr>
              <a:t>Федеральная образовательная программа дошкольного образования</a:t>
            </a:r>
            <a:br>
              <a:rPr lang="ru-RU" sz="2800" b="1" dirty="0">
                <a:solidFill>
                  <a:srgbClr val="FF0000"/>
                </a:solidFill>
                <a:latin typeface="Georgia-Bold"/>
              </a:rPr>
            </a:br>
            <a:r>
              <a:rPr lang="ru-RU" sz="2800" b="1" dirty="0">
                <a:solidFill>
                  <a:srgbClr val="FF0000"/>
                </a:solidFill>
                <a:latin typeface="Georgia-Bold"/>
              </a:rPr>
              <a:t>и Федеральный государственный стандарт дошкольного образования</a:t>
            </a:r>
            <a:br>
              <a:rPr lang="ru-RU" sz="2800" b="1" dirty="0">
                <a:solidFill>
                  <a:srgbClr val="FF0000"/>
                </a:solidFill>
                <a:latin typeface="Georgia-Bold"/>
              </a:rPr>
            </a:br>
            <a:r>
              <a:rPr lang="ru-RU" sz="2800" b="1" dirty="0">
                <a:solidFill>
                  <a:srgbClr val="002060"/>
                </a:solidFill>
                <a:latin typeface="Georgia-Bold"/>
              </a:rPr>
              <a:t>стали основой для разработки основных образовательных программ ДОО.</a:t>
            </a:r>
            <a:r>
              <a:rPr lang="ru-RU" b="1" dirty="0">
                <a:solidFill>
                  <a:srgbClr val="002060"/>
                </a:solidFill>
                <a:latin typeface="Georgia-Bold"/>
              </a:rPr>
              <a:t> </a:t>
            </a:r>
            <a:br>
              <a:rPr lang="ru-RU" b="1" dirty="0">
                <a:solidFill>
                  <a:srgbClr val="FF0000"/>
                </a:solidFill>
                <a:latin typeface="Georgia-Bold"/>
              </a:rPr>
            </a:br>
            <a:endParaRPr lang="ru-RU" b="1" dirty="0">
              <a:solidFill>
                <a:srgbClr val="FF0000"/>
              </a:solidFill>
              <a:latin typeface="Georgia-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0E46F-813A-424C-8337-BD1E4327CEEF}"/>
              </a:ext>
            </a:extLst>
          </p:cNvPr>
          <p:cNvSpPr/>
          <p:nvPr/>
        </p:nvSpPr>
        <p:spPr>
          <a:xfrm>
            <a:off x="2295316" y="4509307"/>
            <a:ext cx="1565984" cy="1477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EA12B5-941D-489A-ADBD-A797331BD7C8}"/>
              </a:ext>
            </a:extLst>
          </p:cNvPr>
          <p:cNvSpPr/>
          <p:nvPr/>
        </p:nvSpPr>
        <p:spPr>
          <a:xfrm>
            <a:off x="5724290" y="4571601"/>
            <a:ext cx="1346725" cy="135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ФГОС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72C2EC-B943-4C46-ABCC-321839CC6373}"/>
              </a:ext>
            </a:extLst>
          </p:cNvPr>
          <p:cNvSpPr/>
          <p:nvPr/>
        </p:nvSpPr>
        <p:spPr>
          <a:xfrm>
            <a:off x="9559209" y="4458170"/>
            <a:ext cx="1346724" cy="1429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Основа для ОП </a:t>
            </a:r>
          </a:p>
        </p:txBody>
      </p:sp>
      <p:sp>
        <p:nvSpPr>
          <p:cNvPr id="9" name="Знак ''плюс'' 8">
            <a:extLst>
              <a:ext uri="{FF2B5EF4-FFF2-40B4-BE49-F238E27FC236}">
                <a16:creationId xmlns:a16="http://schemas.microsoft.com/office/drawing/2014/main" id="{E8439B36-A4AD-409D-B926-4B9FDCBFA841}"/>
              </a:ext>
            </a:extLst>
          </p:cNvPr>
          <p:cNvSpPr/>
          <p:nvPr/>
        </p:nvSpPr>
        <p:spPr>
          <a:xfrm>
            <a:off x="4383814" y="479107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698A5992-DB97-4BB4-8813-61E4AF04BBCE}"/>
              </a:ext>
            </a:extLst>
          </p:cNvPr>
          <p:cNvSpPr/>
          <p:nvPr/>
        </p:nvSpPr>
        <p:spPr>
          <a:xfrm>
            <a:off x="7857912" y="4753349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6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071AB-A834-4296-945F-4382CC54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956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EDCE4E-D407-4941-B9F7-8A8BF00085A5}"/>
              </a:ext>
            </a:extLst>
          </p:cNvPr>
          <p:cNvSpPr/>
          <p:nvPr/>
        </p:nvSpPr>
        <p:spPr>
          <a:xfrm>
            <a:off x="2015411" y="309801"/>
            <a:ext cx="95638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FF0000"/>
                </a:solidFill>
                <a:effectLst/>
                <a:latin typeface="Georgia-Bold"/>
              </a:rPr>
              <a:t>ФОП ДО - это норматив, который был</a:t>
            </a:r>
            <a:br>
              <a:rPr lang="ru-RU" sz="2400" b="1" i="0" dirty="0">
                <a:solidFill>
                  <a:srgbClr val="FF0000"/>
                </a:solidFill>
                <a:effectLst/>
                <a:latin typeface="Georgia-Bold"/>
              </a:rPr>
            </a:br>
            <a:r>
              <a:rPr lang="ru-RU" sz="2400" b="1" i="0" dirty="0">
                <a:solidFill>
                  <a:srgbClr val="FF0000"/>
                </a:solidFill>
                <a:effectLst/>
                <a:latin typeface="Georgia-Bold"/>
              </a:rPr>
              <a:t>разработан для осуществления</a:t>
            </a:r>
            <a:br>
              <a:rPr lang="ru-RU" sz="2400" b="1" i="0" dirty="0">
                <a:solidFill>
                  <a:srgbClr val="FF0000"/>
                </a:solidFill>
                <a:effectLst/>
                <a:latin typeface="Georgia-Bold"/>
              </a:rPr>
            </a:br>
            <a:r>
              <a:rPr lang="ru-RU" sz="2400" b="1" i="0" dirty="0">
                <a:solidFill>
                  <a:srgbClr val="FF0000"/>
                </a:solidFill>
                <a:effectLst/>
                <a:latin typeface="Georgia-Bold"/>
              </a:rPr>
              <a:t>следующих функций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:</a:t>
            </a:r>
            <a:b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Wingdings-Regular"/>
              </a:rPr>
              <a:t>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создать единое федеральное образовательное пространство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для воспитания и развития дошкольников;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Wingdings-Regular"/>
              </a:rPr>
              <a:t>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обеспечить детям и родителям равные и качественные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условия дошкольного образования на всей территории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России;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Wingdings-Regular"/>
              </a:rPr>
              <a:t>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создать единое ядро содержания дошкольного образования,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которое будет приобщать детей к традиционным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духовнонравственным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и социокультурным ценностям, а также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воспитает в них тягу и любовь к истории и культуре своей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страны, малой родины и семьи;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Wingdings-Regular"/>
              </a:rPr>
              <a:t>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воспитывать и развивать ребенка с активной гражданской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позицией, патриотическими взглядами и ценностями.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519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F89ED-DB18-4E52-B19B-9087783A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D9ECE1-F1FD-4024-9837-0E38CBC80296}"/>
              </a:ext>
            </a:extLst>
          </p:cNvPr>
          <p:cNvSpPr/>
          <p:nvPr/>
        </p:nvSpPr>
        <p:spPr>
          <a:xfrm>
            <a:off x="2416630" y="343802"/>
            <a:ext cx="898537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FF0000"/>
                </a:solidFill>
                <a:effectLst/>
                <a:latin typeface="Georgia-Bold"/>
              </a:rPr>
              <a:t>Разделы ФОП: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Georgia-Bold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ArialMT"/>
              </a:rPr>
              <a:t>• 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целевой</a:t>
            </a:r>
            <a:b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ArialMT"/>
              </a:rPr>
              <a:t>• 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содержательный</a:t>
            </a:r>
            <a:b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ArialMT"/>
              </a:rPr>
              <a:t>• 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организационный</a:t>
            </a:r>
            <a:b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Georgia-Bold"/>
              </a:rPr>
              <a:t>В структуру ФОП входят: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Georgia-Bold"/>
              </a:rPr>
            </a:br>
            <a:r>
              <a:rPr lang="ru-RU" sz="2800" dirty="0">
                <a:solidFill>
                  <a:srgbClr val="002060"/>
                </a:solidFill>
                <a:latin typeface="ArialMT"/>
              </a:rPr>
              <a:t>•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рабочая программа образования;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MT"/>
              </a:rPr>
              <a:t>•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рабочая программа воспитания;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MT"/>
              </a:rPr>
              <a:t>•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 коррекционно-развивающей работы;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MT"/>
              </a:rPr>
              <a:t>•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примерный режим и распорядок дня в дошкольной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группе;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MT"/>
              </a:rPr>
              <a:t>•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федеральный календарный план воспитательной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работы.</a:t>
            </a:r>
            <a:br>
              <a:rPr lang="ru-RU" sz="2800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0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CA7E7-1A98-4D56-9751-F8A6AEFD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E54D9A-971D-4E20-8FE4-FF1F0E90841B}"/>
              </a:ext>
            </a:extLst>
          </p:cNvPr>
          <p:cNvSpPr/>
          <p:nvPr/>
        </p:nvSpPr>
        <p:spPr>
          <a:xfrm>
            <a:off x="3074435" y="276647"/>
            <a:ext cx="5962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-Bold"/>
              </a:rPr>
              <a:t>Целевой раздел</a:t>
            </a:r>
            <a:r>
              <a:rPr lang="ru-RU" sz="2400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26EDC-1193-4991-994F-A8970290C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14387"/>
            <a:ext cx="868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1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EF944-01A7-472A-9350-95961188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" y="0"/>
            <a:ext cx="1214932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5F03EF-CAAE-4AEA-8262-3EDCCBF3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60" y="571120"/>
            <a:ext cx="8067384" cy="613726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738D52-FCE3-46F5-BC38-1A10A1CA411A}"/>
              </a:ext>
            </a:extLst>
          </p:cNvPr>
          <p:cNvSpPr/>
          <p:nvPr/>
        </p:nvSpPr>
        <p:spPr>
          <a:xfrm>
            <a:off x="3225886" y="149620"/>
            <a:ext cx="5740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Содержательный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3727787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412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ArialMT</vt:lpstr>
      <vt:lpstr>Calibri</vt:lpstr>
      <vt:lpstr>Calibri Light</vt:lpstr>
      <vt:lpstr>Georgia</vt:lpstr>
      <vt:lpstr>Georgia-Bold</vt:lpstr>
      <vt:lpstr>Wingdings-Regular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Старший воспитатель</cp:lastModifiedBy>
  <cp:revision>8</cp:revision>
  <dcterms:created xsi:type="dcterms:W3CDTF">2023-11-27T11:54:13Z</dcterms:created>
  <dcterms:modified xsi:type="dcterms:W3CDTF">2023-11-28T06:28:47Z</dcterms:modified>
</cp:coreProperties>
</file>